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69" r:id="rId13"/>
    <p:sldId id="270" r:id="rId14"/>
    <p:sldId id="271" r:id="rId15"/>
    <p:sldId id="266" r:id="rId16"/>
    <p:sldId id="267" r:id="rId17"/>
    <p:sldId id="273" r:id="rId1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634" y="-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1C42FA-FC8E-4179-B9FE-51112A4E8E3B}" type="datetimeFigureOut">
              <a:rPr lang="ru-RU" smtClean="0"/>
              <a:t>04.02.2020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EF310D-B29E-432B-BFCE-469EB6F240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129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32004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14750"/>
            <a:ext cx="6400800" cy="9144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028701"/>
            <a:ext cx="7772400" cy="1878806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051573"/>
            <a:ext cx="7772400" cy="848915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200150"/>
            <a:ext cx="4041648" cy="339471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4040188" cy="4572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1" y="1200150"/>
            <a:ext cx="4041775" cy="4572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1659636"/>
            <a:ext cx="4041648" cy="293522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1659637"/>
            <a:ext cx="4041648" cy="293489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8" y="200025"/>
            <a:ext cx="3008313" cy="1571625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8" y="204788"/>
            <a:ext cx="4995863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8" y="1828801"/>
            <a:ext cx="3008313" cy="2765822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171450"/>
            <a:ext cx="5711824" cy="671513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857250"/>
            <a:ext cx="6054724" cy="3405783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4357688"/>
            <a:ext cx="5711824" cy="40005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001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8" y="4767263"/>
            <a:ext cx="2085975" cy="273844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6" y="4767263"/>
            <a:ext cx="2847975" cy="273844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9" y="4767263"/>
            <a:ext cx="561975" cy="273844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4874538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4874538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49492"/>
            <a:ext cx="7772400" cy="1026114"/>
          </a:xfrm>
        </p:spPr>
        <p:txBody>
          <a:bodyPr/>
          <a:lstStyle/>
          <a:p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молодёжной политики Свердловской области</a:t>
            </a:r>
            <a:b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ГБПОУ СО «КРАСНОУФИМСКИЙ АГРАРНЫЙ КОЛЛЕДЖ»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1653648"/>
            <a:ext cx="7344816" cy="2975502"/>
          </a:xfrm>
        </p:spPr>
        <p:txBody>
          <a:bodyPr>
            <a:normAutofit fontScale="85000" lnSpcReduction="20000"/>
          </a:bodyPr>
          <a:lstStyle/>
          <a:p>
            <a:r>
              <a:rPr lang="ru-RU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«Современные виды безналичных расчетов»</a:t>
            </a:r>
          </a:p>
          <a:p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Выполнили: Приемщикова Мария</a:t>
            </a:r>
          </a:p>
          <a:p>
            <a:pPr algn="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Шакирова Элина </a:t>
            </a:r>
          </a:p>
          <a:p>
            <a:pPr algn="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студентки группы 21 БД</a:t>
            </a:r>
          </a:p>
          <a:p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870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0">
              <a:schemeClr val="bg1">
                <a:tint val="80000"/>
                <a:satMod val="250000"/>
              </a:schemeClr>
            </a:gs>
            <a:gs pos="76000">
              <a:schemeClr val="bg1">
                <a:tint val="90000"/>
                <a:shade val="90000"/>
                <a:satMod val="200000"/>
              </a:schemeClr>
            </a:gs>
            <a:gs pos="92000">
              <a:schemeClr val="bg1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B84356-27E3-48CD-8B0E-20F532DA4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154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r>
              <a:rPr lang="ru-RU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Платежное поручение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11627B7-42E0-4F1C-9EA6-F4E4B59C1B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4008" y="874514"/>
            <a:ext cx="4023855" cy="339447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-распоряжение владельца счёта обслуживающему его банку, оформленное расчётным документом, перевести определённую денежную сумму на счёт получателя.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600" y="1113588"/>
            <a:ext cx="3417340" cy="33947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7647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0">
              <a:schemeClr val="bg1">
                <a:tint val="80000"/>
                <a:satMod val="250000"/>
              </a:schemeClr>
            </a:gs>
            <a:gs pos="76000">
              <a:schemeClr val="bg1">
                <a:tint val="90000"/>
                <a:shade val="90000"/>
                <a:satMod val="200000"/>
              </a:schemeClr>
            </a:gs>
            <a:gs pos="92000">
              <a:schemeClr val="bg1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EA78E40-67B8-4D2D-93F1-40A7E4B0F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7534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r>
              <a:rPr lang="ru-RU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Аккредитив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C39EFBD-692F-4DDC-B12C-FE8D53C162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23716" y="1221601"/>
            <a:ext cx="3863085" cy="375106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-денежное обязательство, принимаемое банком осуществить платеж по аккредитиву, указанной суммы, в определенные сроки.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4368" y="1040765"/>
            <a:ext cx="4041648" cy="3387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559242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0">
              <a:schemeClr val="bg1">
                <a:tint val="80000"/>
                <a:satMod val="250000"/>
              </a:schemeClr>
            </a:gs>
            <a:gs pos="76000">
              <a:schemeClr val="bg1">
                <a:tint val="90000"/>
                <a:shade val="90000"/>
                <a:satMod val="200000"/>
              </a:schemeClr>
            </a:gs>
            <a:gs pos="92000">
              <a:schemeClr val="bg1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154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r>
              <a:rPr lang="ru-RU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Инкассовое поручение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076057" y="1059582"/>
            <a:ext cx="3818565" cy="3942438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расчётный документ, на основании которого производятся списание денежных средств со счёта плательщика в бесспорном порядке.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1275606"/>
            <a:ext cx="4388206" cy="30291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5678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0">
              <a:schemeClr val="bg1">
                <a:tint val="80000"/>
                <a:satMod val="250000"/>
              </a:schemeClr>
            </a:gs>
            <a:gs pos="76000">
              <a:schemeClr val="bg1">
                <a:tint val="90000"/>
                <a:shade val="90000"/>
                <a:satMod val="200000"/>
              </a:schemeClr>
            </a:gs>
            <a:gs pos="92000">
              <a:schemeClr val="bg1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154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r>
              <a:rPr lang="ru-RU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Пластиковая карточка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48200" y="1090538"/>
            <a:ext cx="4038600" cy="339447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-платежный инструмент, посредством которого ее держатели могут осуществлять безналичные расчеты и получать наличные денежные средства.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0352" y="1437624"/>
            <a:ext cx="4041648" cy="248427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6763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1540"/>
          </a:xfrm>
        </p:spPr>
        <p:txBody>
          <a:bodyPr/>
          <a:lstStyle/>
          <a:p>
            <a: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Электронные деньги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00451"/>
            <a:ext cx="8229600" cy="3805070"/>
          </a:xfrm>
        </p:spPr>
        <p:txBody>
          <a:bodyPr/>
          <a:lstStyle/>
          <a:p>
            <a:pPr algn="just"/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Банки могут осуществлять переводы, включающие различные преобразования электронных денежных средств в традиционные денежные средства и обратно.</a:t>
            </a:r>
          </a:p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738" y="2602985"/>
            <a:ext cx="4716524" cy="2250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97626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94F089-5E34-4AA5-ADE1-4ACB690F1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7534"/>
          </a:xfrm>
        </p:spPr>
        <p:txBody>
          <a:bodyPr/>
          <a:lstStyle/>
          <a:p>
            <a:r>
              <a:rPr lang="ru-RU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Будущее безналичных расчётов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7F8FD28-CA4B-457F-AA16-88855EAAB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35547"/>
            <a:ext cx="8229600" cy="3859076"/>
          </a:xfrm>
        </p:spPr>
        <p:txBody>
          <a:bodyPr>
            <a:normAutofit/>
          </a:bodyPr>
          <a:lstStyle/>
          <a:p>
            <a:pPr algn="just"/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Ближайшее будущее денег - массовый переход на безналичные расчеты с использованием новых технических средств.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916" y="2389387"/>
            <a:ext cx="3504818" cy="2180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266" y="2387203"/>
            <a:ext cx="3633829" cy="2180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08409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2AE0A3D-56FB-4C75-A2CE-DAE861A17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7534"/>
          </a:xfrm>
        </p:spPr>
        <p:txBody>
          <a:bodyPr/>
          <a:lstStyle/>
          <a:p>
            <a:r>
              <a:rPr lang="ru-RU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8D48BDB-713A-40FC-80F5-49635E9FC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27535"/>
            <a:ext cx="8229600" cy="3967088"/>
          </a:xfrm>
        </p:spPr>
        <p:txBody>
          <a:bodyPr>
            <a:normAutofit/>
          </a:bodyPr>
          <a:lstStyle/>
          <a:p>
            <a:pPr algn="just"/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Подводя итог, необходимо отметить важность безналичных расчетов в экономике страны. 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7" y="2028912"/>
            <a:ext cx="5400895" cy="2562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5555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49492"/>
            <a:ext cx="7772400" cy="1026114"/>
          </a:xfrm>
        </p:spPr>
        <p:txBody>
          <a:bodyPr/>
          <a:lstStyle/>
          <a:p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молодёжной политики Свердловской области</a:t>
            </a:r>
            <a:b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ГБПОУ СО «КРАСНОУФИМСКИЙ АГРАРНЫЙ КОЛЛЕДЖ»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1653648"/>
            <a:ext cx="7344816" cy="2975502"/>
          </a:xfrm>
        </p:spPr>
        <p:txBody>
          <a:bodyPr>
            <a:normAutofit lnSpcReduction="10000"/>
          </a:bodyPr>
          <a:lstStyle/>
          <a:p>
            <a:r>
              <a:rPr lang="ru-RU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«Современные виды безналичных расчетов»</a:t>
            </a:r>
          </a:p>
          <a:p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Выполнили: Приемщикова Мария</a:t>
            </a:r>
          </a:p>
          <a:p>
            <a:pPr algn="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Шакирова Элина </a:t>
            </a:r>
          </a:p>
          <a:p>
            <a:pPr algn="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студентки группы 21 БД</a:t>
            </a:r>
          </a:p>
          <a:p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84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9493"/>
            <a:ext cx="8229600" cy="4345130"/>
          </a:xfrm>
        </p:spPr>
        <p:txBody>
          <a:bodyPr>
            <a:normAutofit/>
          </a:bodyPr>
          <a:lstStyle/>
          <a:p>
            <a:pPr algn="just"/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раскрыть виды безналичных расчётов.</a:t>
            </a:r>
          </a:p>
          <a:p>
            <a:pPr algn="just"/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 исследовать историю, определить преимущества и недостатки, рассмотреть виды и технологии безналичных      расчётов.</a:t>
            </a:r>
          </a:p>
          <a:p>
            <a:pPr>
              <a:buNone/>
            </a:pP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9097DF1-86CB-4272-AB6B-D809DBC02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8604" y="2541265"/>
            <a:ext cx="4586792" cy="2352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480"/>
            <a:ext cx="8229600" cy="432048"/>
          </a:xfrm>
        </p:spPr>
        <p:txBody>
          <a:bodyPr/>
          <a:lstStyle/>
          <a:p>
            <a:r>
              <a:rPr lang="ru-RU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Актуальность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81541"/>
            <a:ext cx="8229600" cy="3967088"/>
          </a:xfrm>
        </p:spPr>
        <p:txBody>
          <a:bodyPr>
            <a:normAutofit/>
          </a:bodyPr>
          <a:lstStyle/>
          <a:p>
            <a:pPr algn="just"/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 сделки, связанные с поставками товаров и оказанием услуг, завершаются денежными расчетами.</a:t>
            </a:r>
          </a:p>
          <a:p>
            <a:pPr algn="just"/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8" name="AutoShape 2" descr="https://yandex.ru/images/_crpd/g1H5pj453/f0ca73VysB/jLs5z7ywA02aQq-kKqDrL_vkPaHdR2xe-WZcp7kpk2zNxvs_4BkTp4DdIN_j2XVnEWAr7dMP11Wgj-hi21xsQsz4YYTyshRPj0CC4mf57W2z-D32iREjRqczGOm6eYJwhcWsT_cVEeTXuiTe4cY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0" name="AutoShape 4" descr="https://yandex.ru/images/_crpd/g1H5pj453/f0ca73VysB/jLs5z7ywA02aQq-kKqDrL_vkPaHdR2xe-WZcp7kpk2zNxvs_4BkTp4DdIN_j2XVnEWAr7dMP11Wgj-hi21xsQsz4YYTyshRPj0CC4mf57W2z-D32iREjRqczGOm6eYJwhcWsT_cVEeTXuiTe4cY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 descr="sdelka_s_dengam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1982386"/>
            <a:ext cx="7715272" cy="273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574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1480"/>
            <a:ext cx="8229600" cy="40739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безналичных расчетов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436" y="627535"/>
            <a:ext cx="8229600" cy="3967088"/>
          </a:xfrm>
        </p:spPr>
        <p:txBody>
          <a:bodyPr/>
          <a:lstStyle/>
          <a:p>
            <a:pPr algn="just"/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1908 г. - был организован первый расчётный отдел при Петербургской конторе Госбанка.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C5413B7-B2E9-47FB-842F-59B78BF8CB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60" t="1946" r="1960" b="8522"/>
          <a:stretch/>
        </p:blipFill>
        <p:spPr>
          <a:xfrm>
            <a:off x="1751322" y="1807120"/>
            <a:ext cx="5484974" cy="2787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91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505"/>
            <a:ext cx="8229600" cy="627534"/>
          </a:xfrm>
        </p:spPr>
        <p:txBody>
          <a:bodyPr/>
          <a:lstStyle/>
          <a:p>
            <a:r>
              <a:rPr lang="ru-RU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безналичных расчетов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35547"/>
            <a:ext cx="8229600" cy="3859076"/>
          </a:xfrm>
        </p:spPr>
        <p:txBody>
          <a:bodyPr>
            <a:normAutofit/>
          </a:bodyPr>
          <a:lstStyle/>
          <a:p>
            <a:pPr algn="just"/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Безналичные расчеты – расчёты, без использования наличных денег, путём перевода средств через банк.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925482"/>
            <a:ext cx="5616624" cy="2663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9556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AF1948-E8D4-49F7-AC23-8B759CCD4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468"/>
            <a:ext cx="8229600" cy="594066"/>
          </a:xfrm>
        </p:spPr>
        <p:txBody>
          <a:bodyPr/>
          <a:lstStyle/>
          <a:p>
            <a:r>
              <a:rPr lang="ru-RU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безналичных расчётов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824FA12-B0FF-47EA-A548-56A6CEA52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35547"/>
            <a:ext cx="8229600" cy="3859076"/>
          </a:xfrm>
        </p:spPr>
        <p:txBody>
          <a:bodyPr/>
          <a:lstStyle/>
          <a:p>
            <a:pPr algn="just"/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Обязательное ранение всех средств предприятий в банках;</a:t>
            </a:r>
          </a:p>
          <a:p>
            <a:pPr algn="just"/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обеспеченность платежей;</a:t>
            </a:r>
          </a:p>
          <a:p>
            <a:pPr algn="just"/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срочность платежа;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638B1A6-AC90-4ED0-BBC0-EF85BC08C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408" y="2470136"/>
            <a:ext cx="3888432" cy="220199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C1E586B-50CE-4EC9-A5E3-BC10D88434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5191" y="2470136"/>
            <a:ext cx="3806197" cy="220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440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B5E49C-F4EC-488F-A87D-447CA03A1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7534"/>
          </a:xfrm>
        </p:spPr>
        <p:txBody>
          <a:bodyPr/>
          <a:lstStyle/>
          <a:p>
            <a:r>
              <a:rPr lang="ru-RU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безналичных расчётов </a:t>
            </a:r>
            <a:endParaRPr lang="ru-RU" sz="4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D629E-9DAF-40E5-BC31-424A8289AE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81541"/>
            <a:ext cx="8229600" cy="3913082"/>
          </a:xfrm>
        </p:spPr>
        <p:txBody>
          <a:bodyPr/>
          <a:lstStyle/>
          <a:p>
            <a:pPr algn="just"/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акцепта плательщика на платеж;</a:t>
            </a:r>
          </a:p>
          <a:p>
            <a:pPr algn="just"/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свободу выбора форм расчетов.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D25C7A7-FFEC-4B22-A88A-CFFF90348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615679"/>
            <a:ext cx="3086100" cy="297894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EFBB610-1117-4E15-BCCD-A00549F8BB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0276" y="1615678"/>
            <a:ext cx="3086100" cy="297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432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BC38BA-594B-44AC-97E8-074F92F23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958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безналичных расчетов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68FD146-08B4-4A04-A3BD-BED6FE548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9582"/>
            <a:ext cx="4186808" cy="388843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банковских документов;</a:t>
            </a:r>
          </a:p>
          <a:p>
            <a:pPr algn="just"/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операции;</a:t>
            </a:r>
          </a:p>
          <a:p>
            <a:pPr algn="just"/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изнашивания денежных знаков;</a:t>
            </a:r>
          </a:p>
          <a:p>
            <a:pPr algn="just"/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минимальные временные рамки между расчетами.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919" y="2895787"/>
            <a:ext cx="3610744" cy="1910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550D493-A799-4580-8805-6675A3879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1177465"/>
            <a:ext cx="3610745" cy="167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578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0">
              <a:schemeClr val="bg1">
                <a:tint val="80000"/>
                <a:satMod val="250000"/>
              </a:schemeClr>
            </a:gs>
            <a:gs pos="76000">
              <a:schemeClr val="bg1">
                <a:tint val="90000"/>
                <a:shade val="90000"/>
                <a:satMod val="200000"/>
              </a:schemeClr>
            </a:gs>
            <a:gs pos="92000">
              <a:schemeClr val="bg1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DFFB72E-4F8A-4DCA-AF8A-A90F48202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0015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r>
              <a:rPr lang="ru-RU" dirty="0"/>
              <a:t>	</a:t>
            </a:r>
            <a:r>
              <a:rPr lang="ru-RU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 безналичных расчетов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1815667"/>
            <a:ext cx="4038600" cy="237626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E49D00B-283D-4F2B-A136-A9D26F801C6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760" y="1254366"/>
            <a:ext cx="4494272" cy="369364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 пластиковых карт;</a:t>
            </a:r>
          </a:p>
          <a:p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низкая безопасность хранения денежных средств;</a:t>
            </a:r>
          </a:p>
          <a:p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торговые отделы не принимают безналичный расчет.</a:t>
            </a:r>
          </a:p>
        </p:txBody>
      </p:sp>
    </p:spTree>
    <p:extLst>
      <p:ext uri="{BB962C8B-B14F-4D97-AF65-F5344CB8AC3E}">
        <p14:creationId xmlns:p14="http://schemas.microsoft.com/office/powerpoint/2010/main" val="5018087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Другая 3">
      <a:dk1>
        <a:sysClr val="windowText" lastClr="000000"/>
      </a:dk1>
      <a:lt1>
        <a:sysClr val="window" lastClr="FFFFFF"/>
      </a:lt1>
      <a:dk2>
        <a:srgbClr val="2F5897"/>
      </a:dk2>
      <a:lt2>
        <a:srgbClr val="9AADC3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325</Words>
  <Application>Microsoft Office PowerPoint</Application>
  <PresentationFormat>Экран (16:9)</PresentationFormat>
  <Paragraphs>52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Исполнительная</vt:lpstr>
      <vt:lpstr>Министерство образования и молодёжной политики Свердловской области ГБПОУ СО «КРАСНОУФИМСКИЙ АГРАРНЫЙ КОЛЛЕДЖ» </vt:lpstr>
      <vt:lpstr>Презентация PowerPoint</vt:lpstr>
      <vt:lpstr>Актуальность</vt:lpstr>
      <vt:lpstr>История безналичных расчетов</vt:lpstr>
      <vt:lpstr>Понятие безналичных расчетов</vt:lpstr>
      <vt:lpstr>Принципы безналичных расчётов </vt:lpstr>
      <vt:lpstr>Принципы безналичных расчётов </vt:lpstr>
      <vt:lpstr>Преимущества безналичных расчетов</vt:lpstr>
      <vt:lpstr> Недостатки безналичных расчетов</vt:lpstr>
      <vt:lpstr>Платежное поручение</vt:lpstr>
      <vt:lpstr>Аккредитив</vt:lpstr>
      <vt:lpstr>Инкассовое поручение </vt:lpstr>
      <vt:lpstr>Пластиковая карточка </vt:lpstr>
      <vt:lpstr>Электронные деньги </vt:lpstr>
      <vt:lpstr>Будущее безналичных расчётов </vt:lpstr>
      <vt:lpstr>Заключение</vt:lpstr>
      <vt:lpstr>Министерство образования и молодёжной политики Свердловской области ГБПОУ СО «КРАСНОУФИМСКИЙ АГРАРНЫЙ КОЛЛЕДЖ»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образования и молодёжной политики Свердловской области ГБПОУ СО «КРАСНОУФИМСКИЙ АГРАРНЫЙ КОЛЛЕДЖ»</dc:title>
  <dc:creator>Мария Приемщикова</dc:creator>
  <cp:lastModifiedBy>Пользователь Windows</cp:lastModifiedBy>
  <cp:revision>8</cp:revision>
  <dcterms:created xsi:type="dcterms:W3CDTF">2020-02-02T09:24:02Z</dcterms:created>
  <dcterms:modified xsi:type="dcterms:W3CDTF">2020-02-04T04:23:26Z</dcterms:modified>
</cp:coreProperties>
</file>