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0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en-US"/>
              <a:t>Аккредитив как вид безналичных расчетов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0816" y="4279900"/>
            <a:ext cx="9218083" cy="1752600"/>
          </a:xfrm>
        </p:spPr>
        <p:txBody>
          <a:bodyPr/>
          <a:lstStyle/>
          <a:p>
            <a:r>
              <a:rPr lang="ru-RU" altLang="en-US" sz="2400"/>
              <a:t>Выполнил: Волков Иван</a:t>
            </a:r>
          </a:p>
          <a:p>
            <a:r>
              <a:rPr lang="ru-RU" altLang="en-US" sz="2400"/>
              <a:t>Студент грппы 21 БД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28299" y="2606723"/>
            <a:ext cx="97717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Спасибо за внимание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/>
              <a:t>Содержание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ru-RU" altLang="en-US" dirty="0">
                <a:hlinkClick r:id="rId2" action="ppaction://hlinksldjump"/>
              </a:rPr>
              <a:t>Сущность аккредитива.</a:t>
            </a:r>
            <a:endParaRPr lang="ru-RU" altLang="en-US" dirty="0"/>
          </a:p>
          <a:p>
            <a:pPr marL="514350" indent="-514350" algn="just">
              <a:buAutoNum type="arabicPeriod"/>
            </a:pPr>
            <a:r>
              <a:rPr lang="ru-RU" altLang="en-US" dirty="0">
                <a:hlinkClick r:id="rId3" action="ppaction://hlinksldjump"/>
              </a:rPr>
              <a:t>Схема расчетов.</a:t>
            </a:r>
            <a:endParaRPr lang="ru-RU" altLang="en-US" dirty="0"/>
          </a:p>
          <a:p>
            <a:pPr marL="514350" indent="-514350" algn="just">
              <a:buAutoNum type="arabicPeriod"/>
            </a:pPr>
            <a:r>
              <a:rPr lang="ru-RU" altLang="en-US" dirty="0">
                <a:hlinkClick r:id="rId4" action="ppaction://hlinksldjump"/>
              </a:rPr>
              <a:t>Виды аккредитивов.</a:t>
            </a:r>
            <a:endParaRPr lang="ru-RU" altLang="en-US" dirty="0"/>
          </a:p>
          <a:p>
            <a:pPr marL="514350" indent="-514350" algn="just">
              <a:buAutoNum type="arabicPeriod"/>
            </a:pPr>
            <a:r>
              <a:rPr lang="ru-RU" altLang="en-US" dirty="0">
                <a:hlinkClick r:id="rId5" action="ppaction://hlinksldjump"/>
              </a:rPr>
              <a:t>Участники расчета по аккредитиву.</a:t>
            </a:r>
            <a:endParaRPr lang="ru-RU" altLang="en-US" dirty="0"/>
          </a:p>
          <a:p>
            <a:pPr marL="514350" indent="-514350" algn="just">
              <a:buAutoNum type="arabicPeriod"/>
            </a:pPr>
            <a:r>
              <a:rPr lang="ru-RU" altLang="en-US" dirty="0">
                <a:hlinkClick r:id="rId6" action="ppaction://hlinksldjump"/>
              </a:rPr>
              <a:t>Сферы применения.</a:t>
            </a:r>
            <a:endParaRPr lang="ru-RU" altLang="en-US" dirty="0"/>
          </a:p>
          <a:p>
            <a:pPr marL="514350" indent="-514350" algn="just">
              <a:buAutoNum type="arabicPeriod"/>
            </a:pPr>
            <a:r>
              <a:rPr lang="ru-RU" altLang="en-US" dirty="0">
                <a:hlinkClick r:id="rId7" action="ppaction://hlinksldjump"/>
              </a:rPr>
              <a:t>Преимущества.</a:t>
            </a:r>
            <a:endParaRPr lang="ru-RU" altLang="en-US" dirty="0"/>
          </a:p>
          <a:p>
            <a:pPr marL="514350" indent="-514350" algn="just">
              <a:buAutoNum type="arabicPeriod"/>
            </a:pPr>
            <a:r>
              <a:rPr lang="ru-RU" altLang="en-US" dirty="0" smtClean="0">
                <a:hlinkClick r:id="rId8" action="ppaction://hlinksldjump"/>
              </a:rPr>
              <a:t>Недостатки.</a:t>
            </a:r>
            <a:endParaRPr lang="ru-RU" altLang="en-US" dirty="0"/>
          </a:p>
          <a:p>
            <a:pPr marL="514350" indent="-514350" algn="just">
              <a:buAutoNum type="arabicPeriod"/>
            </a:pPr>
            <a:endParaRPr lang="ru-RU" altLang="en-US" dirty="0"/>
          </a:p>
          <a:p>
            <a:pPr algn="just"/>
            <a:endParaRPr lang="ru-RU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/>
              <a:t>Сущность аккредитива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200"/>
              <a:t>Аккредитивная форма  расчетов представляет собой способ безналичных расчетов между контрагентами, предназначен для расчетов только с одним поставщиком  по конкретной сделке</a:t>
            </a:r>
            <a:r>
              <a:rPr lang="ru-RU" altLang="en-US" sz="3200"/>
              <a:t>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 bwMode="auto">
          <a:xfrm>
            <a:off x="831273" y="5015345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Рисунок 1" descr="http://dogovor-urist.ru/images/agreement_photo/akkreditiv_forma_0401063.png"/>
          <p:cNvSpPr/>
          <p:nvPr/>
        </p:nvSpPr>
        <p:spPr>
          <a:xfrm>
            <a:off x="3035935" y="-281305"/>
            <a:ext cx="6120130" cy="7420610"/>
          </a:xfrm>
        </p:spPr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 bwMode="auto">
          <a:xfrm>
            <a:off x="193963" y="6179127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12" name="Содержимое 11" descr="aki_ak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" y="0"/>
            <a:ext cx="12192000" cy="610985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 dirty="0"/>
              <a:t>Виды аккредитивов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/>
              <a:t>Покрытый</a:t>
            </a:r>
            <a:r>
              <a:rPr lang="en-US" dirty="0"/>
              <a:t> </a:t>
            </a:r>
            <a:r>
              <a:rPr lang="en-US" dirty="0" err="1"/>
              <a:t>аккредитив</a:t>
            </a:r>
            <a:r>
              <a:rPr lang="ru-RU" altLang="en-US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Непокрытый</a:t>
            </a:r>
            <a:r>
              <a:rPr lang="en-US" dirty="0"/>
              <a:t> </a:t>
            </a:r>
            <a:r>
              <a:rPr lang="en-US" dirty="0" err="1"/>
              <a:t>аккредитив</a:t>
            </a:r>
            <a:r>
              <a:rPr lang="ru-RU" altLang="en-US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Отзывной</a:t>
            </a:r>
            <a:r>
              <a:rPr lang="en-US" dirty="0"/>
              <a:t> </a:t>
            </a:r>
            <a:r>
              <a:rPr lang="en-US" dirty="0" err="1"/>
              <a:t>аккредитив</a:t>
            </a:r>
            <a:r>
              <a:rPr lang="ru-RU" altLang="en-US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Безотзывный</a:t>
            </a:r>
            <a:r>
              <a:rPr lang="en-US" dirty="0"/>
              <a:t> </a:t>
            </a:r>
            <a:r>
              <a:rPr lang="en-US" dirty="0" err="1"/>
              <a:t>аккредитив</a:t>
            </a:r>
            <a:r>
              <a:rPr lang="ru-RU" altLang="en-US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Подтвержденный</a:t>
            </a:r>
            <a:r>
              <a:rPr lang="en-US" dirty="0"/>
              <a:t> </a:t>
            </a:r>
            <a:r>
              <a:rPr lang="en-US" dirty="0" err="1"/>
              <a:t>аккредитив</a:t>
            </a:r>
            <a:r>
              <a:rPr lang="ru-RU" altLang="en-US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Аккредитив</a:t>
            </a:r>
            <a:r>
              <a:rPr lang="en-US" dirty="0"/>
              <a:t> с </a:t>
            </a:r>
            <a:r>
              <a:rPr lang="en-US" dirty="0" err="1"/>
              <a:t>красной</a:t>
            </a:r>
            <a:r>
              <a:rPr lang="en-US" dirty="0"/>
              <a:t> </a:t>
            </a:r>
            <a:r>
              <a:rPr lang="en-US" dirty="0" err="1"/>
              <a:t>оговоркой</a:t>
            </a:r>
            <a:r>
              <a:rPr lang="ru-RU" altLang="en-US" dirty="0"/>
              <a:t>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Револьверный</a:t>
            </a:r>
            <a:r>
              <a:rPr lang="en-US" dirty="0"/>
              <a:t> </a:t>
            </a:r>
            <a:r>
              <a:rPr lang="en-US" dirty="0" err="1"/>
              <a:t>аккредитив</a:t>
            </a:r>
            <a:r>
              <a:rPr lang="ru-RU" altLang="en-US" dirty="0"/>
              <a:t>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 bwMode="auto">
          <a:xfrm>
            <a:off x="692727" y="5527963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>
                <a:sym typeface="+mn-ea"/>
              </a:rPr>
              <a:t>Участники расчета по аккредитиву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  В </a:t>
            </a:r>
            <a:r>
              <a:rPr lang="en-US" dirty="0" err="1"/>
              <a:t>расчетах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документарному</a:t>
            </a:r>
            <a:r>
              <a:rPr lang="en-US" dirty="0"/>
              <a:t> </a:t>
            </a:r>
            <a:r>
              <a:rPr lang="en-US" dirty="0" err="1"/>
              <a:t>аккредитиву</a:t>
            </a:r>
            <a:r>
              <a:rPr lang="en-US" dirty="0"/>
              <a:t> </a:t>
            </a:r>
            <a:r>
              <a:rPr lang="en-US" dirty="0" err="1"/>
              <a:t>участвуют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	</a:t>
            </a:r>
            <a:r>
              <a:rPr lang="en-US" dirty="0" err="1"/>
              <a:t>Импортер</a:t>
            </a:r>
            <a:r>
              <a:rPr lang="en-US" dirty="0"/>
              <a:t> (</a:t>
            </a:r>
            <a:r>
              <a:rPr lang="en-US" dirty="0" err="1"/>
              <a:t>приказодатель</a:t>
            </a:r>
            <a:r>
              <a:rPr lang="en-US" dirty="0"/>
              <a:t>)</a:t>
            </a:r>
            <a:r>
              <a:rPr lang="ru-RU" alt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2.	</a:t>
            </a:r>
            <a:r>
              <a:rPr lang="en-US" dirty="0" err="1"/>
              <a:t>Банк-эмитент</a:t>
            </a:r>
            <a:r>
              <a:rPr lang="ru-RU" alt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3.	</a:t>
            </a:r>
            <a:r>
              <a:rPr lang="en-US" dirty="0" err="1"/>
              <a:t>Авизующий</a:t>
            </a:r>
            <a:r>
              <a:rPr lang="en-US" dirty="0"/>
              <a:t> </a:t>
            </a:r>
            <a:r>
              <a:rPr lang="en-US" dirty="0" err="1"/>
              <a:t>банк</a:t>
            </a:r>
            <a:r>
              <a:rPr lang="ru-RU" altLang="en-US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4.	</a:t>
            </a:r>
            <a:r>
              <a:rPr lang="en-US" dirty="0" err="1"/>
              <a:t>Бенефициар-экспортер</a:t>
            </a:r>
            <a:r>
              <a:rPr lang="ru-RU" altLang="en-US" dirty="0"/>
              <a:t>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 bwMode="auto">
          <a:xfrm>
            <a:off x="623454" y="5417127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>
                <a:sym typeface="+mn-ea"/>
              </a:rPr>
              <a:t>Сферы применения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/>
              <a:t>Торговые операции внутри страны.</a:t>
            </a:r>
          </a:p>
          <a:p>
            <a:pPr marL="514350" indent="-514350">
              <a:buAutoNum type="arabicPeriod"/>
            </a:pPr>
            <a:r>
              <a:rPr lang="en-US"/>
              <a:t>Крупные сделки между физическими лицами. </a:t>
            </a:r>
          </a:p>
          <a:p>
            <a:pPr marL="514350" indent="-514350">
              <a:buAutoNum type="arabicPeriod"/>
            </a:pPr>
            <a:r>
              <a:rPr lang="en-US"/>
              <a:t>Экспортно-импортные операции.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264910" y="1174750"/>
            <a:ext cx="5249545" cy="4953000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 bwMode="auto">
          <a:xfrm>
            <a:off x="789709" y="5306291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/>
              <a:t>Преимущества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/>
              <a:t>Высокий уровень надежности.</a:t>
            </a:r>
          </a:p>
          <a:p>
            <a:pPr marL="514350" indent="-514350">
              <a:buAutoNum type="arabicPeriod"/>
            </a:pPr>
            <a:r>
              <a:rPr lang="en-US"/>
              <a:t>Продавец получает 100% гарантию получения выручки</a:t>
            </a:r>
            <a:r>
              <a:rPr lang="ru-RU" altLang="en-US"/>
              <a:t>.</a:t>
            </a:r>
          </a:p>
          <a:p>
            <a:pPr marL="514350" indent="-514350">
              <a:buAutoNum type="arabicPeriod"/>
            </a:pPr>
            <a:r>
              <a:rPr lang="ru-RU" altLang="en-US"/>
              <a:t>Банк строго контролирует процесс.</a:t>
            </a:r>
          </a:p>
          <a:p>
            <a:pPr marL="514350" indent="-514350">
              <a:buAutoNum type="arabicPeriod"/>
            </a:pPr>
            <a:r>
              <a:rPr lang="ru-RU" altLang="en-US"/>
              <a:t>Исключается возможность потери средств.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 bwMode="auto">
          <a:xfrm>
            <a:off x="762000" y="5597236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en-US"/>
              <a:t>Недостатки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altLang="en-US"/>
              <a:t>Усложненный оборот документов.</a:t>
            </a:r>
          </a:p>
          <a:p>
            <a:pPr marL="514350" indent="-514350">
              <a:buAutoNum type="arabicPeriod"/>
            </a:pPr>
            <a:r>
              <a:rPr lang="ru-RU" altLang="en-US"/>
              <a:t>Длительность сделки.</a:t>
            </a:r>
          </a:p>
          <a:p>
            <a:pPr marL="514350" indent="-514350">
              <a:buAutoNum type="arabicPeriod"/>
            </a:pPr>
            <a:r>
              <a:rPr lang="ru-RU" altLang="en-US"/>
              <a:t>В случае срыва сделки обратный возврат суммы происходит в судебном порядке. </a:t>
            </a:r>
          </a:p>
        </p:txBody>
      </p:sp>
      <p:sp>
        <p:nvSpPr>
          <p:cNvPr id="4" name="Стрелка вправо 3">
            <a:hlinkClick r:id="rId2" action="ppaction://hlinksldjump"/>
          </p:cNvPr>
          <p:cNvSpPr/>
          <p:nvPr/>
        </p:nvSpPr>
        <p:spPr bwMode="auto">
          <a:xfrm>
            <a:off x="803563" y="5541818"/>
            <a:ext cx="872837" cy="678873"/>
          </a:xfrm>
          <a:prstGeom prst="rightArrow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56</TotalTime>
  <Words>160</Words>
  <Application>Microsoft Office PowerPoint</Application>
  <PresentationFormat>Произвольный</PresentationFormat>
  <Paragraphs>41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Gear Drives</vt:lpstr>
      <vt:lpstr>Аккредитив как вид безналичных расчетов</vt:lpstr>
      <vt:lpstr>Содержание</vt:lpstr>
      <vt:lpstr>Сущность аккредитива</vt:lpstr>
      <vt:lpstr>Слайд 4</vt:lpstr>
      <vt:lpstr>Виды аккредитивов</vt:lpstr>
      <vt:lpstr>Участники расчета по аккредитиву</vt:lpstr>
      <vt:lpstr>Сферы применения</vt:lpstr>
      <vt:lpstr>Преимущества</vt:lpstr>
      <vt:lpstr>Недостатки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Аккредитив как вид безналичных расчетов</dc:title>
  <dc:creator/>
  <cp:lastModifiedBy>DNA7 X86</cp:lastModifiedBy>
  <cp:revision>7</cp:revision>
  <dcterms:created xsi:type="dcterms:W3CDTF">2020-02-02T06:58:41Z</dcterms:created>
  <dcterms:modified xsi:type="dcterms:W3CDTF">2020-02-03T07:13:13Z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1033-11.2.0.8342</vt:lpwstr>
  </property>
</Properties>
</file>