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5" r:id="rId4"/>
    <p:sldId id="264" r:id="rId5"/>
    <p:sldId id="266" r:id="rId6"/>
    <p:sldId id="268" r:id="rId7"/>
    <p:sldId id="269" r:id="rId8"/>
    <p:sldId id="270" r:id="rId9"/>
    <p:sldId id="271" r:id="rId10"/>
    <p:sldId id="267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7B7B"/>
    <a:srgbClr val="D1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600" y="-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EE323-6D4B-41E4-9703-23A09937DFB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591F4-2BAB-4A7D-884D-07DBD8D26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2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6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4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0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1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1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9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8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7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9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91F4-2BAB-4A7D-884D-07DBD8D26D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9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8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5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5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0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9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3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3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1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D550-1AF9-4B08-9E13-94B4853FA56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1315-A72D-426E-99BD-2245A4B43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Проект на тему:</a:t>
            </a:r>
            <a:b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</a:b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«Дистанционное банковское обслуживание»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Концепция голосового управления и 3D-голографического изображения в качестве «банковского помощника»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1122363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38200" y="5240990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19208" y="5449330"/>
            <a:ext cx="5534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Выполнили: Трифонов Г. М., Ткачёв М. Д.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Студенты группы 12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БДс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ГАПОУ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 «КРАСНОУФИМСКИЙ АГРАРНЫЙ КОЛЛЕДЖ»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Г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олосовое управление и голография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172200" y="1825530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достижения цели решено рассмотреть возможность применения голосового управления и голографии.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позволяет такое решение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Снять психологический барьер, повысить доверие;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Упростить взаимодействие с устройством;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Повысить качество обслуживания;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Привлечь новую аудиторию;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3D-Ð¿ÐµÑÐ°ÑÑ-Ð¸-Ð³Ð¾Ð»Ð¾Ð³ÑÐ°ÑÐ¸Ñ-ÑÐ¾Ð·Ð´Ð°Ð´ÑÑ-Ð¿ÑÐµÐ´Ð¼ÐµÑ-Ð·Ð°-10-ÑÐµÐºÑÐ½Ð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2340"/>
            <a:ext cx="5181600" cy="2381442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Ð¾Ð»Ð¾ÑÐ¾Ð²Ð¾Ðµ ÑÐ¿ÑÐ°Ð²Ð»ÐµÐ½Ð¸Ðµ Ð²ÐµÐºÑÐ¾ÑÐ½ÑÐµ Ð¸Ð»Ð»ÑÑÑÑÐ°ÑÐ¸Ð¸. Ð£Ð¼Ð½ÑÐ¹ ÐºÐ¾Ð¼Ð¿ÑÑÑÐµÑ â ÐÐµÐºÑÐ¾ÑÐ½Ð°Ñ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58624"/>
            <a:ext cx="5181600" cy="2322678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ути решения задач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D13838"/>
                </a:solidFill>
              </a:rPr>
              <a:t>Анализ</a:t>
            </a:r>
            <a:r>
              <a:rPr lang="ru-RU" dirty="0" smtClean="0"/>
              <a:t> различных источников </a:t>
            </a:r>
            <a:r>
              <a:rPr lang="ru-RU" dirty="0" smtClean="0">
                <a:solidFill>
                  <a:srgbClr val="D13838"/>
                </a:solidFill>
              </a:rPr>
              <a:t>информации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Получение представления о </a:t>
            </a:r>
            <a:r>
              <a:rPr lang="ru-RU" dirty="0" smtClean="0">
                <a:solidFill>
                  <a:srgbClr val="D13838"/>
                </a:solidFill>
              </a:rPr>
              <a:t>состоянии технологий</a:t>
            </a:r>
            <a:r>
              <a:rPr lang="ru-RU" dirty="0" smtClean="0"/>
              <a:t> ДБО на сегодняшний день;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Рассмотрение концепции об применении технологий голосового управления, голографии и </a:t>
            </a:r>
            <a:r>
              <a:rPr lang="ru-RU" dirty="0" err="1" smtClean="0"/>
              <a:t>т.п</a:t>
            </a:r>
            <a:r>
              <a:rPr lang="ru-RU" dirty="0" smtClean="0"/>
              <a:t> для облегчения </a:t>
            </a:r>
            <a:r>
              <a:rPr lang="ru-RU" dirty="0" smtClean="0">
                <a:solidFill>
                  <a:srgbClr val="D13838"/>
                </a:solidFill>
              </a:rPr>
              <a:t>взаимодействия людей с оборудованием</a:t>
            </a:r>
            <a:r>
              <a:rPr lang="ru-RU" dirty="0" smtClean="0"/>
              <a:t> ДБО;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 anchor="ctr" anchorCtr="0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Общение с пожилыми родственниками;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ыводы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0720" y="2057241"/>
            <a:ext cx="5593080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Для реализации требуются </a:t>
            </a:r>
            <a:r>
              <a:rPr lang="ru-RU" dirty="0" smtClean="0">
                <a:solidFill>
                  <a:srgbClr val="D13838"/>
                </a:solidFill>
              </a:rPr>
              <a:t>крупные финансовые затраты</a:t>
            </a:r>
            <a:r>
              <a:rPr lang="ru-RU" dirty="0" smtClean="0"/>
              <a:t>, что могут позволить себе только крупные банки;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Для текущего пожилого поколения данная технология </a:t>
            </a:r>
            <a:r>
              <a:rPr lang="ru-RU" dirty="0" smtClean="0">
                <a:solidFill>
                  <a:srgbClr val="D13838"/>
                </a:solidFill>
              </a:rPr>
              <a:t>будет всё равно «сложной»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Рассмотренная концепция улучшения ДБО оказалась </a:t>
            </a:r>
            <a:r>
              <a:rPr lang="ru-RU" dirty="0" smtClean="0">
                <a:solidFill>
                  <a:srgbClr val="D13838"/>
                </a:solidFill>
              </a:rPr>
              <a:t>неэффективной на данный момент</a:t>
            </a:r>
            <a:r>
              <a:rPr lang="ru-RU" dirty="0" smtClean="0"/>
              <a:t> несмотря на некоторые свои плюсы;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 развитием научно-технологического прогресса в будущем </a:t>
            </a:r>
            <a:r>
              <a:rPr lang="ru-RU" dirty="0" smtClean="0">
                <a:solidFill>
                  <a:srgbClr val="D13838"/>
                </a:solidFill>
              </a:rPr>
              <a:t>станет возможно</a:t>
            </a:r>
            <a:r>
              <a:rPr lang="ru-RU" dirty="0" smtClean="0"/>
              <a:t> применение концепции при </a:t>
            </a:r>
            <a:r>
              <a:rPr lang="ru-RU" dirty="0" smtClean="0">
                <a:solidFill>
                  <a:srgbClr val="D13838"/>
                </a:solidFill>
              </a:rPr>
              <a:t>следующем поколении</a:t>
            </a:r>
            <a:r>
              <a:rPr lang="ru-RU" dirty="0" smtClean="0"/>
              <a:t> пожилых людей;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ÐÐ°ÑÑÐ¸Ð½ÐºÐ¸ Ð¿Ð¾ Ð·Ð°Ð¿ÑÐ¾ÑÑ ÑÑÐ°ÑÐ¸Ðº ÐºÐ¾Ð¼Ð¿ÑÑÑÐµ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2814"/>
            <a:ext cx="4564380" cy="4564380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´ÐµÐ½ÑÐ³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458">
            <a:off x="2247894" y="4298178"/>
            <a:ext cx="3376930" cy="2242492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38200" y="2766218"/>
            <a:ext cx="10515600" cy="1681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22960" y="4074971"/>
            <a:ext cx="10515600" cy="1681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9208" y="5449330"/>
            <a:ext cx="55345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Выполнили: Трифонов Г. М., Ткачёв М. Д.</a:t>
            </a: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Студенты группы 12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БДс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ГБПОУ СО «КРАСНОУФИМСКИЙ АГРАРНЫЙ КОЛЛЕДЖ»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ожилое население и новые технологии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 21 веке услуги ДБО </a:t>
            </a:r>
            <a:r>
              <a:rPr lang="ru-RU" dirty="0" smtClean="0">
                <a:solidFill>
                  <a:srgbClr val="D13838"/>
                </a:solidFill>
              </a:rPr>
              <a:t>недоступны для </a:t>
            </a:r>
            <a:r>
              <a:rPr lang="en-US" dirty="0" smtClean="0">
                <a:solidFill>
                  <a:srgbClr val="D13838"/>
                </a:solidFill>
              </a:rPr>
              <a:t>40</a:t>
            </a:r>
            <a:r>
              <a:rPr lang="ru-RU" dirty="0" smtClean="0">
                <a:solidFill>
                  <a:srgbClr val="D13838"/>
                </a:solidFill>
              </a:rPr>
              <a:t>.3</a:t>
            </a:r>
            <a:r>
              <a:rPr lang="en-US" dirty="0" smtClean="0">
                <a:solidFill>
                  <a:srgbClr val="D13838"/>
                </a:solidFill>
              </a:rPr>
              <a:t>%</a:t>
            </a:r>
            <a:r>
              <a:rPr lang="ru-RU" dirty="0" smtClean="0">
                <a:solidFill>
                  <a:srgbClr val="D13838"/>
                </a:solidFill>
              </a:rPr>
              <a:t> </a:t>
            </a:r>
            <a:r>
              <a:rPr lang="ru-RU" dirty="0" smtClean="0"/>
              <a:t>взрослого населения, в </a:t>
            </a:r>
            <a:r>
              <a:rPr lang="ru-RU" dirty="0" err="1" smtClean="0"/>
              <a:t>т.ч</a:t>
            </a:r>
            <a:r>
              <a:rPr lang="ru-RU" dirty="0" smtClean="0"/>
              <a:t>. и для людей </a:t>
            </a:r>
            <a:r>
              <a:rPr lang="ru-RU" dirty="0" smtClean="0">
                <a:solidFill>
                  <a:srgbClr val="D13838"/>
                </a:solidFill>
              </a:rPr>
              <a:t>пожилого возраста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Современные технологии ДБО </a:t>
            </a:r>
            <a:r>
              <a:rPr lang="ru-RU" dirty="0" smtClean="0">
                <a:solidFill>
                  <a:srgbClr val="D13838"/>
                </a:solidFill>
              </a:rPr>
              <a:t>«непонятны» </a:t>
            </a:r>
            <a:r>
              <a:rPr lang="ru-RU" dirty="0" smtClean="0"/>
              <a:t>для пожилых людей;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Большинство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пожилых людей </a:t>
            </a:r>
            <a:r>
              <a:rPr lang="ru-RU" dirty="0" smtClean="0"/>
              <a:t>предпочитают пользоваться </a:t>
            </a:r>
            <a:r>
              <a:rPr lang="ru-RU" dirty="0" smtClean="0">
                <a:solidFill>
                  <a:srgbClr val="D13838"/>
                </a:solidFill>
              </a:rPr>
              <a:t>традиционными методами </a:t>
            </a:r>
            <a:r>
              <a:rPr lang="ru-RU" dirty="0" smtClean="0"/>
              <a:t>для совершения банковских операций;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ЗАДАЧИ ПРОЕКТА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Сбор </a:t>
            </a:r>
            <a:r>
              <a:rPr lang="ru-RU" dirty="0"/>
              <a:t>и анализ </a:t>
            </a:r>
            <a:r>
              <a:rPr lang="ru-RU" dirty="0" smtClean="0"/>
              <a:t>информации;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Изучение </a:t>
            </a:r>
            <a:r>
              <a:rPr lang="ru-RU" dirty="0"/>
              <a:t>технологий </a:t>
            </a:r>
            <a:r>
              <a:rPr lang="ru-RU" dirty="0" smtClean="0"/>
              <a:t>ДБО;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Разработать </a:t>
            </a:r>
            <a:r>
              <a:rPr lang="ru-RU" dirty="0"/>
              <a:t>концепцию обеспечения доступности дистанционного банковского обслуживания клиентам пожилого </a:t>
            </a:r>
            <a:r>
              <a:rPr lang="ru-RU" dirty="0" smtClean="0"/>
              <a:t>возраста;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раткая история ДБО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u="sng" dirty="0"/>
              <a:t>ДБО </a:t>
            </a:r>
            <a:r>
              <a:rPr lang="ru-RU" u="sng" dirty="0" smtClean="0"/>
              <a:t>за границей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Первые попытки создать ДБО появились, примерно, в 80х годах;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Одними из первых были Шотландский банк, строительное общество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NBS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компания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British Telecom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Одновременно в США оными являлась четвёрка банков: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Citibank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Chase Bank, Chemical Bank и Manufacturers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Hanover;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сегодняшний день уже существуют полностью «нематериальные» банки;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u="sng" dirty="0" smtClean="0"/>
              <a:t>ДБО </a:t>
            </a:r>
            <a:r>
              <a:rPr lang="ru-RU" u="sng" dirty="0"/>
              <a:t>в</a:t>
            </a:r>
            <a:r>
              <a:rPr lang="ru-RU" u="sng" dirty="0" smtClean="0"/>
              <a:t> России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Появление ДБО в России пришлось на 90ые годы;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Первым в этом направлении был Инкомбанк;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сегодняшний день доля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взрослого населения использующего онлайн-банкинг на 2017 год составляет 59.7%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ехнологии ДБО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D13838"/>
                </a:solidFill>
              </a:rPr>
              <a:t>Дистанционное банковское обслуживание(ДБО)</a:t>
            </a:r>
            <a:r>
              <a:rPr lang="ru-RU" dirty="0" smtClean="0"/>
              <a:t> – общий термин для технологии предоставления банковских услуг клиентам удаленно.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В современном мире мы имеем несколько видов ДБО</a:t>
            </a:r>
            <a:r>
              <a:rPr lang="ru-RU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 Специальные банковские автоматы – банкоматы;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 ПК-банкинг;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 Телефонный банкинг;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 Мобильный банкинг;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 Интернет-банкинг;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Б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анкоматы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Появились</a:t>
            </a:r>
            <a:r>
              <a:rPr lang="ru-RU" dirty="0"/>
              <a:t>, примерно, в 70х годах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На сегодняшний день самый популярный вид ДБО;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Преимущества и недостатки</a:t>
            </a:r>
            <a:r>
              <a:rPr lang="ru-RU" dirty="0" smtClean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600" dirty="0" smtClean="0"/>
              <a:t> Осуществляют банковские операции автоматически, без участия банковского рабочего;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600" dirty="0" smtClean="0"/>
              <a:t> Имеют широкий спектр выполняемых операций;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600" dirty="0" smtClean="0"/>
              <a:t> Сложности с привыканием к графическому интерфейсу;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static.ngs.ru/news/99/preview/40339a9f9cf61c0357d2c4ff651386e804c77f80_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ln w="38100" cap="flat" cmpd="sng">
            <a:solidFill>
              <a:srgbClr val="CD7B7B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К-банкинг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562600" y="1863633"/>
            <a:ext cx="5791200" cy="4351338"/>
          </a:xfrm>
        </p:spPr>
        <p:txBody>
          <a:bodyPr anchor="ctr" anchorCtr="0"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Устанавливается специальное ПО на персональный компьютер;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Возможность работы в режиме </a:t>
            </a:r>
            <a:r>
              <a:rPr lang="en-US" dirty="0" smtClean="0"/>
              <a:t>off-line</a:t>
            </a:r>
            <a:r>
              <a:rPr lang="ru-RU" dirty="0" smtClean="0"/>
              <a:t>, т.е. в отсутствии подключения к сети Интернет;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Возможность работы в режимах «тонкого» или «толстого» клиентов;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Нужно умение работы с персональным компьютером;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http://dit.isuct.ru/IVT/sitanov/Literatura/InformLes/Pages/Glava3_5_4.files/image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31">
            <a:off x="937477" y="1961098"/>
            <a:ext cx="4267200" cy="4342858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елефонный банкинг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Возможность совершить банковскую операцию по телефону;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Информирование клиентов банком в любой точке страны и мира;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Можно получить оперативную помощь по услугам банка от живого человека;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blender3d.org.ua/gallery/iwe/upload/Old_phone_studio_25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450">
            <a:off x="5806441" y="2072405"/>
            <a:ext cx="5181600" cy="2914650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0073">
            <a:off x="9493011" y="3390221"/>
            <a:ext cx="2197578" cy="2927950"/>
          </a:xfrm>
          <a:prstGeom prst="rect">
            <a:avLst/>
          </a:prstGeom>
          <a:ln w="38100">
            <a:solidFill>
              <a:srgbClr val="CD7B7B"/>
            </a:solidFill>
          </a:ln>
        </p:spPr>
      </p:pic>
    </p:spTree>
    <p:extLst>
      <p:ext uri="{BB962C8B-B14F-4D97-AF65-F5344CB8AC3E}">
        <p14:creationId xmlns:p14="http://schemas.microsoft.com/office/powerpoint/2010/main" val="4208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cryptoworld.su/wp-content/uploads/2015/10/Bypass-Android-Pattern-Loc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4481">
            <a:off x="6140015" y="3056734"/>
            <a:ext cx="1961668" cy="3486866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a.kz/images/content/articles/6_5a793589a3b5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200">
            <a:off x="7410398" y="3581515"/>
            <a:ext cx="4454856" cy="2487296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Ð°ÑÑÐ¸Ð½ÐºÐ¸ Ð¿Ð¾ Ð·Ð°Ð¿ÑÐ¾ÑÑ ÑÐ¼Ð°ÑÑÑÐ¾Ð½ Ð±Ð°Ð½Ðº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525">
            <a:off x="5839247" y="2023693"/>
            <a:ext cx="5792172" cy="2896086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обильный банкинг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Совершение банковских операций через специальное приложение;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Можно работать удаленно, т.е. через сеть Интернет;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Возможность работы в любом месте с доступом к интернету;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Распространённость и популярность смартфонов;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Клиент может потерять свой умный телефон;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Проблемы с аутентификацией(забыл пароль);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D7B7B"/>
                </a:solidFill>
                <a:latin typeface="Impact" panose="020B0806030902050204" pitchFamily="34" charset="0"/>
              </a:rPr>
              <a:t>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нтернет-банкинг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Пользоваться специальным интернет-сервисом можно с любого устройства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Требуется только доступ к интернету и интернет-браузер;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Не «страшно» утерять устройство;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Требуется умение работы с интернет-браузером;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Сложность в освоении графического интерфейса;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Можно забыть пароль;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1690688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200" y="348315"/>
            <a:ext cx="10515600" cy="16810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817">
            <a:off x="6057834" y="2265170"/>
            <a:ext cx="4762500" cy="3181350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ÑÐ¼Ð½ÑÐµ ÑÐ°Ñ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076">
            <a:off x="8339456" y="3067874"/>
            <a:ext cx="3322320" cy="3322320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¸Ð½ÑÐµÑÐ½ÐµÑ Ð½ÐµÑ Ð¿Ð¾Ð´ÐºÐ»ÑÑÐµÐ½Ð¸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800">
            <a:off x="6622974" y="5822480"/>
            <a:ext cx="1108090" cy="831068"/>
          </a:xfrm>
          <a:prstGeom prst="rect">
            <a:avLst/>
          </a:prstGeom>
          <a:noFill/>
          <a:ln w="38100">
            <a:solidFill>
              <a:srgbClr val="CD7B7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689</Words>
  <Application>Microsoft Office PowerPoint</Application>
  <PresentationFormat>Произвольный</PresentationFormat>
  <Paragraphs>101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на тему: «Дистанционное банковское обслуживание»</vt:lpstr>
      <vt:lpstr>Пожилое население и новые технологии</vt:lpstr>
      <vt:lpstr>Краткая история ДБО</vt:lpstr>
      <vt:lpstr>Технологии ДБО</vt:lpstr>
      <vt:lpstr>Банкоматы</vt:lpstr>
      <vt:lpstr>ПК-банкинг</vt:lpstr>
      <vt:lpstr>Телефонный банкинг</vt:lpstr>
      <vt:lpstr>Мобильный банкинг</vt:lpstr>
      <vt:lpstr>Интернет-банкинг</vt:lpstr>
      <vt:lpstr>Голосовое управление и голография</vt:lpstr>
      <vt:lpstr>Пути решения задач</vt:lpstr>
      <vt:lpstr>Выводы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</dc:title>
  <dc:creator>Глеб Трифонов</dc:creator>
  <cp:lastModifiedBy>Пользователь Windows</cp:lastModifiedBy>
  <cp:revision>106</cp:revision>
  <dcterms:created xsi:type="dcterms:W3CDTF">2019-01-25T14:00:59Z</dcterms:created>
  <dcterms:modified xsi:type="dcterms:W3CDTF">2021-10-26T07:12:26Z</dcterms:modified>
</cp:coreProperties>
</file>